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3" r:id="rId2"/>
    <p:sldMasterId id="2147483654" r:id="rId3"/>
  </p:sldMasterIdLst>
  <p:notesMasterIdLst>
    <p:notesMasterId r:id="rId26"/>
  </p:notesMasterIdLst>
  <p:handoutMasterIdLst>
    <p:handoutMasterId r:id="rId27"/>
  </p:handoutMasterIdLst>
  <p:sldIdLst>
    <p:sldId id="262" r:id="rId4"/>
    <p:sldId id="610" r:id="rId5"/>
    <p:sldId id="636" r:id="rId6"/>
    <p:sldId id="631" r:id="rId7"/>
    <p:sldId id="608" r:id="rId8"/>
    <p:sldId id="632" r:id="rId9"/>
    <p:sldId id="638" r:id="rId10"/>
    <p:sldId id="583" r:id="rId11"/>
    <p:sldId id="607" r:id="rId12"/>
    <p:sldId id="635" r:id="rId13"/>
    <p:sldId id="604" r:id="rId14"/>
    <p:sldId id="624" r:id="rId15"/>
    <p:sldId id="612" r:id="rId16"/>
    <p:sldId id="614" r:id="rId17"/>
    <p:sldId id="628" r:id="rId18"/>
    <p:sldId id="625" r:id="rId19"/>
    <p:sldId id="623" r:id="rId20"/>
    <p:sldId id="637" r:id="rId21"/>
    <p:sldId id="618" r:id="rId22"/>
    <p:sldId id="633" r:id="rId23"/>
    <p:sldId id="634" r:id="rId24"/>
    <p:sldId id="619" r:id="rId25"/>
  </p:sldIdLst>
  <p:sldSz cx="9144000" cy="6858000" type="screen4x3"/>
  <p:notesSz cx="6669088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36C0A"/>
    <a:srgbClr val="FF0000"/>
    <a:srgbClr val="FBBEA3"/>
    <a:srgbClr val="CC6600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65529" autoAdjust="0"/>
  </p:normalViewPr>
  <p:slideViewPr>
    <p:cSldViewPr>
      <p:cViewPr>
        <p:scale>
          <a:sx n="75" d="100"/>
          <a:sy n="75" d="100"/>
        </p:scale>
        <p:origin x="-26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30" y="50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558BF71-20BF-4765-A85A-AFE9E73C28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4714875"/>
            <a:ext cx="53324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1" tIns="47409" rIns="94821" bIns="4740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9ECD376B-1169-4015-A49F-3FD6F9FD330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3D34-E975-4149-B082-338C85855C8F}" type="slidenum">
              <a:rPr lang="en-AU" smtClean="0">
                <a:latin typeface="Arial" charset="0"/>
              </a:rPr>
              <a:pPr/>
              <a:t>1</a:t>
            </a:fld>
            <a:endParaRPr lang="en-AU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28C08-AA7D-425B-A765-ED696060B65E}" type="slidenum">
              <a:rPr lang="en-AU" smtClean="0">
                <a:latin typeface="Arial" charset="0"/>
              </a:rPr>
              <a:pPr/>
              <a:t>17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EBF01-162A-4F88-A8F1-51E11AEF652C}" type="slidenum">
              <a:rPr lang="en-AU" smtClean="0">
                <a:latin typeface="Arial" charset="0"/>
              </a:rPr>
              <a:pPr/>
              <a:t>19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C08FD-B1C5-4164-9756-2B373F506BDE}" type="slidenum">
              <a:rPr lang="en-AU" smtClean="0">
                <a:latin typeface="Arial" charset="0"/>
              </a:rPr>
              <a:pPr/>
              <a:t>22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D78DE-DE92-4E28-8D34-50691A8CE784}" type="slidenum">
              <a:rPr lang="en-AU" smtClean="0">
                <a:latin typeface="Arial" charset="0"/>
              </a:rPr>
              <a:pPr/>
              <a:t>2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A18C3-D4D3-4883-9CAA-8DC7CAC9CF2F}" type="slidenum">
              <a:rPr lang="en-AU" smtClean="0">
                <a:latin typeface="Arial" charset="0"/>
              </a:rPr>
              <a:pPr/>
              <a:t>4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A18C3-D4D3-4883-9CAA-8DC7CAC9CF2F}" type="slidenum">
              <a:rPr lang="en-AU" smtClean="0">
                <a:latin typeface="Arial" charset="0"/>
              </a:rPr>
              <a:pPr/>
              <a:t>6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endParaRPr lang="en-AU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eaLnBrk="1" hangingPunct="1"/>
            <a:endParaRPr lang="en-AU" dirty="0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1E47A-7DB7-49C0-A302-9A50739E3EED}" type="slidenum">
              <a:rPr lang="en-AU" smtClean="0">
                <a:latin typeface="Arial" charset="0"/>
              </a:rPr>
              <a:pPr/>
              <a:t>8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AU" dirty="0" smtClean="0"/>
          </a:p>
          <a:p>
            <a:pPr eaLnBrk="1" hangingPunct="1">
              <a:defRPr/>
            </a:pPr>
            <a:endParaRPr lang="en-AU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BD699-BAD9-4AE6-A86B-330BE110C98A}" type="slidenum">
              <a:rPr lang="en-AU" smtClean="0">
                <a:latin typeface="Arial" charset="0"/>
              </a:rPr>
              <a:pPr/>
              <a:t>9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CD376B-1169-4015-A49F-3FD6F9FD3300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E4D66-FEB0-4D22-8595-B26C10D4F134}" type="slidenum">
              <a:rPr lang="en-AU" smtClean="0">
                <a:latin typeface="Arial" charset="0"/>
              </a:rPr>
              <a:pPr/>
              <a:t>11</a:t>
            </a:fld>
            <a:endParaRPr lang="en-A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4007-2DB0-4728-9F8E-EC1F3764155D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F4B8-3070-4D83-B3B7-D77E54C503B0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2458-3C95-4052-AAE4-E4FFF8115690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F84C-6329-41B2-A55C-93446BD3A212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C8-0FF7-437F-AEAC-F8685A2B5F8B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5621-00D6-42C5-9069-FA9564A2334F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B147-E7CE-4C16-91C0-A68A08029493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6217-A5C9-4FB4-92F9-9BCEB19504A3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1B99-03BE-41AD-990E-0E1F7D0A71DE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32FF-25F5-4E87-8DD6-56B4DDD3BA5A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FB2F-65CE-47FE-ACB7-4D931D492C42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8CBC-A6C8-4A38-8EE8-6E9B7B103223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EB89-C9EF-4E3B-A836-41007F2489B0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B1C7-AADA-43BC-BF77-42E4BF385292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6513" y="-157163"/>
            <a:ext cx="9702801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2268538" y="2814638"/>
            <a:ext cx="5018087" cy="1236662"/>
            <a:chOff x="899" y="1661"/>
            <a:chExt cx="3977" cy="980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99" y="1684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1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14" y="1661"/>
              <a:ext cx="3962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Rectangle 9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74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A3FE600-19C8-4DEF-B21A-E7C8355BFD8B}" type="datetime1">
              <a:rPr lang="en-US" smtClean="0"/>
              <a:pPr>
                <a:defRPr/>
              </a:pPr>
              <a:t>2/19/2013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TitleSli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332538"/>
            <a:ext cx="2700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4"/>
          <p:cNvSpPr>
            <a:spLocks noChangeArrowheads="1"/>
          </p:cNvSpPr>
          <p:nvPr userDrawn="1"/>
        </p:nvSpPr>
        <p:spPr bwMode="auto">
          <a:xfrm>
            <a:off x="0" y="676910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 userDrawn="1"/>
        </p:nvSpPr>
        <p:spPr bwMode="auto">
          <a:xfrm>
            <a:off x="0" y="260350"/>
            <a:ext cx="9144000" cy="1008063"/>
          </a:xfrm>
          <a:prstGeom prst="rect">
            <a:avLst/>
          </a:prstGeom>
          <a:solidFill>
            <a:srgbClr val="FFCC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 userDrawn="1"/>
        </p:nvSpPr>
        <p:spPr bwMode="auto">
          <a:xfrm>
            <a:off x="0" y="260350"/>
            <a:ext cx="9144000" cy="115888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A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1557338"/>
            <a:ext cx="9144000" cy="2736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b="1" dirty="0" smtClean="0"/>
              <a:t>Better Regulation</a:t>
            </a:r>
          </a:p>
          <a:p>
            <a:pPr eaLnBrk="1" hangingPunct="1"/>
            <a:endParaRPr lang="en-AU" b="1" dirty="0" smtClean="0"/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Expenditure Forecast Assessment Guideline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484438" y="4724400"/>
            <a:ext cx="41767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2000" dirty="0">
                <a:solidFill>
                  <a:schemeClr val="tx2"/>
                </a:solidFill>
              </a:rPr>
              <a:t>12 February 2013</a:t>
            </a:r>
            <a:br>
              <a:rPr lang="en-AU" sz="2000" dirty="0">
                <a:solidFill>
                  <a:schemeClr val="tx2"/>
                </a:solidFill>
              </a:rPr>
            </a:b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1908175" y="549275"/>
            <a:ext cx="7235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12968" cy="1143000"/>
          </a:xfrm>
        </p:spPr>
        <p:txBody>
          <a:bodyPr/>
          <a:lstStyle/>
          <a:p>
            <a:r>
              <a:rPr lang="en-AU" b="1" dirty="0" smtClean="0"/>
              <a:t>Recap and discussion of issues paper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7CADF-C339-422F-8FD4-8F1869C62B64}" type="slidenum">
              <a:rPr lang="en-US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dirty="0" smtClean="0"/>
              <a:t>Recap of issues paper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AU" sz="2800" b="1" dirty="0" smtClean="0">
                <a:latin typeface="Calibri" pitchFamily="34" charset="0"/>
              </a:rPr>
              <a:t>Purpose</a:t>
            </a:r>
          </a:p>
          <a:p>
            <a:r>
              <a:rPr lang="en-AU" sz="2800" dirty="0" smtClean="0">
                <a:latin typeface="Calibri" pitchFamily="34" charset="0"/>
              </a:rPr>
              <a:t>Objective – new benchmarking techniques</a:t>
            </a:r>
          </a:p>
          <a:p>
            <a:r>
              <a:rPr lang="en-AU" sz="2800" dirty="0" smtClean="0">
                <a:latin typeface="Calibri" pitchFamily="34" charset="0"/>
              </a:rPr>
              <a:t>Principles for how to select techniques</a:t>
            </a:r>
          </a:p>
          <a:p>
            <a:r>
              <a:rPr lang="en-AU" sz="2800" dirty="0" smtClean="0">
                <a:latin typeface="Calibri" pitchFamily="34" charset="0"/>
              </a:rPr>
              <a:t>Consultation approach (to be discussed next)</a:t>
            </a:r>
          </a:p>
          <a:p>
            <a:r>
              <a:rPr lang="en-AU" sz="2800" dirty="0" smtClean="0">
                <a:latin typeface="Calibri" pitchFamily="34" charset="0"/>
              </a:rPr>
              <a:t>Request feedback</a:t>
            </a:r>
          </a:p>
          <a:p>
            <a:endParaRPr lang="en-AU" sz="2800" dirty="0" smtClean="0">
              <a:latin typeface="Calibri" pitchFamily="34" charset="0"/>
            </a:endParaRPr>
          </a:p>
          <a:p>
            <a:pPr>
              <a:buNone/>
            </a:pPr>
            <a:endParaRPr lang="en-AU" sz="2400" dirty="0" smtClean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52C0BE-9E7C-4A54-8C2A-9B21D4C03E60}" type="slidenum">
              <a:rPr lang="en-US" smtClean="0"/>
              <a:pPr>
                <a:defRPr/>
              </a:pPr>
              <a:t>11</a:t>
            </a:fld>
            <a:endParaRPr lang="en-A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</a:rPr>
              <a:t>Assessing efficiency as well as future circumstances (forecasting)</a:t>
            </a:r>
          </a:p>
          <a:p>
            <a:r>
              <a:rPr lang="en-AU" dirty="0" smtClean="0">
                <a:latin typeface="Calibri" pitchFamily="34" charset="0"/>
              </a:rPr>
              <a:t>Identification of assessment techniques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Those that have worked well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Others that are new or we wish to improve</a:t>
            </a:r>
          </a:p>
          <a:p>
            <a:r>
              <a:rPr lang="en-AU" dirty="0" smtClean="0">
                <a:latin typeface="Calibri" pitchFamily="34" charset="0"/>
              </a:rPr>
              <a:t>Potential for “first pass” model and more targeted assessments</a:t>
            </a:r>
          </a:p>
          <a:p>
            <a:r>
              <a:rPr lang="en-AU" dirty="0" smtClean="0">
                <a:latin typeface="Calibri" pitchFamily="34" charset="0"/>
              </a:rPr>
              <a:t>Relationship with incentive arrangements</a:t>
            </a:r>
          </a:p>
          <a:p>
            <a:pPr>
              <a:buNone/>
            </a:pPr>
            <a:endParaRPr lang="en-AU" dirty="0" smtClean="0">
              <a:latin typeface="Calibri" pitchFamily="34" charset="0"/>
            </a:endParaRPr>
          </a:p>
          <a:p>
            <a:endParaRPr lang="en-AU" dirty="0" smtClean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General considerations</a:t>
            </a:r>
            <a:endParaRPr lang="en-AU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2BAB7-E89F-419B-8BF7-9591FF306EBD}" type="slidenum">
              <a:rPr lang="en-US" smtClean="0"/>
              <a:pPr>
                <a:defRPr/>
              </a:pPr>
              <a:t>12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Two detailed work streams</a:t>
            </a:r>
            <a:endParaRPr lang="en-AU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</a:rPr>
              <a:t>Economic benchmarking 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employs economic theory on the behaviour of firms to estimate relative efficiency and how this changes over time (TFP, DEA &amp; SFA)</a:t>
            </a:r>
          </a:p>
          <a:p>
            <a:r>
              <a:rPr lang="en-AU" dirty="0" smtClean="0">
                <a:latin typeface="Calibri" pitchFamily="34" charset="0"/>
              </a:rPr>
              <a:t>Category analysis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approach to the assessment of expenditure categories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03504-76C5-4CB9-B83B-A80C3BF657D9}" type="slidenum">
              <a:rPr lang="en-US" smtClean="0"/>
              <a:pPr>
                <a:defRPr/>
              </a:pPr>
              <a:t>13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Economic benchmarking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</a:rPr>
              <a:t>Holistic approach</a:t>
            </a:r>
          </a:p>
          <a:p>
            <a:r>
              <a:rPr lang="en-AU" dirty="0" smtClean="0">
                <a:latin typeface="Calibri" pitchFamily="34" charset="0"/>
              </a:rPr>
              <a:t>Focus on data requirements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Outputs: what are they?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Inputs: how should they be measured?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Environmental factors: what else should be taken into account?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4587F-A47C-47AA-8F51-BCACABB779F3}" type="slidenum">
              <a:rPr lang="en-US" smtClean="0"/>
              <a:pPr>
                <a:defRPr/>
              </a:pPr>
              <a:t>14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Category analysis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363272" cy="51117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800" dirty="0" smtClean="0">
                <a:latin typeface="Calibri" pitchFamily="34" charset="0"/>
              </a:rPr>
              <a:t>Categories matching factors that influence or explain costs – “driver” based approach</a:t>
            </a:r>
          </a:p>
          <a:p>
            <a:pPr>
              <a:spcBef>
                <a:spcPts val="600"/>
              </a:spcBef>
            </a:pPr>
            <a:r>
              <a:rPr lang="en-AU" sz="2800" dirty="0" smtClean="0">
                <a:latin typeface="Calibri" pitchFamily="34" charset="0"/>
              </a:rPr>
              <a:t>Focus on benchmarking and trend analysis</a:t>
            </a:r>
          </a:p>
          <a:p>
            <a:pPr lvl="1">
              <a:spcBef>
                <a:spcPts val="600"/>
              </a:spcBef>
            </a:pPr>
            <a:r>
              <a:rPr lang="en-AU" sz="2400" dirty="0" err="1" smtClean="0">
                <a:latin typeface="Calibri" pitchFamily="34" charset="0"/>
              </a:rPr>
              <a:t>eg</a:t>
            </a:r>
            <a:r>
              <a:rPr lang="en-AU" sz="2400" dirty="0" smtClean="0">
                <a:latin typeface="Calibri" pitchFamily="34" charset="0"/>
              </a:rPr>
              <a:t> cost per connection, per km of line</a:t>
            </a:r>
          </a:p>
          <a:p>
            <a:pPr>
              <a:spcBef>
                <a:spcPts val="600"/>
              </a:spcBef>
            </a:pPr>
            <a:r>
              <a:rPr lang="en-AU" sz="2800" dirty="0" smtClean="0">
                <a:latin typeface="Calibri" pitchFamily="34" charset="0"/>
              </a:rPr>
              <a:t>Largely a continuation of existing reporting categories</a:t>
            </a:r>
          </a:p>
          <a:p>
            <a:pPr lvl="1"/>
            <a:r>
              <a:rPr lang="en-AU" sz="2600" dirty="0" smtClean="0">
                <a:latin typeface="Calibri" pitchFamily="34" charset="0"/>
              </a:rPr>
              <a:t>New national definitions will require some change</a:t>
            </a:r>
          </a:p>
          <a:p>
            <a:pPr lvl="1"/>
            <a:r>
              <a:rPr lang="en-AU" sz="2600" dirty="0" smtClean="0">
                <a:latin typeface="Calibri" pitchFamily="34" charset="0"/>
              </a:rPr>
              <a:t>Questions about level of detail required</a:t>
            </a:r>
          </a:p>
          <a:p>
            <a:pPr>
              <a:spcBef>
                <a:spcPts val="600"/>
              </a:spcBef>
            </a:pPr>
            <a:r>
              <a:rPr lang="en-AU" sz="2800" dirty="0" smtClean="0">
                <a:latin typeface="Calibri" pitchFamily="34" charset="0"/>
              </a:rPr>
              <a:t>Recognition of differences between NSPs</a:t>
            </a:r>
          </a:p>
          <a:p>
            <a:pPr lvl="1"/>
            <a:r>
              <a:rPr lang="en-AU" sz="2600" dirty="0" smtClean="0">
                <a:latin typeface="Calibri" pitchFamily="34" charset="0"/>
              </a:rPr>
              <a:t>Are these quantifiable and supported by evidence?</a:t>
            </a:r>
          </a:p>
          <a:p>
            <a:pPr lvl="1"/>
            <a:r>
              <a:rPr lang="en-AU" sz="2600" dirty="0" smtClean="0">
                <a:latin typeface="Calibri" pitchFamily="34" charset="0"/>
              </a:rPr>
              <a:t>How/ when should they be accounted for?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6E927-C3BA-44E4-842E-22AC4E6BA9B3}" type="slidenum">
              <a:rPr lang="en-US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70396"/>
          </a:xfrm>
        </p:spPr>
        <p:txBody>
          <a:bodyPr/>
          <a:lstStyle/>
          <a:p>
            <a:pPr algn="ctr"/>
            <a:r>
              <a:rPr lang="en-AU" sz="4400" dirty="0" smtClean="0"/>
              <a:t>Implementation issues</a:t>
            </a:r>
            <a:endParaRPr lang="en-AU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51917"/>
            <a:ext cx="8712968" cy="47853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Transition from existing reporting templates</a:t>
            </a:r>
          </a:p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Annual reporting concurrently with determinations</a:t>
            </a:r>
          </a:p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Different reporting years (calendar and financial years)</a:t>
            </a:r>
          </a:p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Different cost allocation methods</a:t>
            </a:r>
          </a:p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stakeholder engagement (guideline)</a:t>
            </a:r>
          </a:p>
          <a:p>
            <a:pPr>
              <a:spcBef>
                <a:spcPts val="600"/>
              </a:spcBef>
            </a:pPr>
            <a:r>
              <a:rPr lang="en-AU" sz="3400" dirty="0" smtClean="0">
                <a:latin typeface="Calibri" pitchFamily="34" charset="0"/>
              </a:rPr>
              <a:t>NSP forecasting methodologies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93DC3-9E17-4E16-95BD-C150314CF05F}" type="slidenum">
              <a:rPr lang="en-US" smtClean="0"/>
              <a:pPr>
                <a:defRPr/>
              </a:pPr>
              <a:t>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19250" y="404664"/>
            <a:ext cx="5486400" cy="792088"/>
          </a:xfrm>
        </p:spPr>
        <p:txBody>
          <a:bodyPr/>
          <a:lstStyle/>
          <a:p>
            <a:pPr algn="ctr"/>
            <a:r>
              <a:rPr lang="en-AU" sz="4400" dirty="0" smtClean="0"/>
              <a:t>Break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63688" y="3056186"/>
            <a:ext cx="5486400" cy="804862"/>
          </a:xfrm>
        </p:spPr>
        <p:txBody>
          <a:bodyPr/>
          <a:lstStyle/>
          <a:p>
            <a:pPr algn="ctr"/>
            <a:r>
              <a:rPr lang="en-AU" sz="3600" dirty="0" smtClean="0">
                <a:latin typeface="Calibri" pitchFamily="34" charset="0"/>
              </a:rPr>
              <a:t>Recommence at 3pm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237B7-B14E-45D7-9BDE-14FF6632DC14}" type="slidenum">
              <a:rPr lang="en-US" smtClean="0"/>
              <a:pPr>
                <a:defRPr/>
              </a:pPr>
              <a:t>17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12968" cy="1143000"/>
          </a:xfrm>
        </p:spPr>
        <p:txBody>
          <a:bodyPr/>
          <a:lstStyle/>
          <a:p>
            <a:r>
              <a:rPr lang="en-AU" b="1" dirty="0" smtClean="0"/>
              <a:t>Proposed forward work program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5A6697-A78C-4810-8F5E-CB6182AF0743}" type="slidenum">
              <a:rPr lang="en-US" smtClean="0"/>
              <a:pPr>
                <a:defRPr/>
              </a:pPr>
              <a:t>18</a:t>
            </a:fld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Forward work program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AU" sz="2800" dirty="0" smtClean="0">
                <a:latin typeface="Calibri" pitchFamily="34" charset="0"/>
              </a:rPr>
              <a:t>Timing of workshops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How to deal with dependencies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Treatment of gas, distribution and transmission</a:t>
            </a:r>
          </a:p>
          <a:p>
            <a:r>
              <a:rPr lang="en-AU" sz="2800" dirty="0" smtClean="0">
                <a:latin typeface="Calibri" pitchFamily="34" charset="0"/>
              </a:rPr>
              <a:t>Workshop plan for economic benchmarking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Are the three phases appropriate? Are the individual workshop topics appropriate?</a:t>
            </a:r>
          </a:p>
          <a:p>
            <a:r>
              <a:rPr lang="en-AU" sz="2800" dirty="0" smtClean="0">
                <a:latin typeface="Calibri" pitchFamily="34" charset="0"/>
              </a:rPr>
              <a:t>Forward work program for category analysis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Are the four phases appropriate? Are the individual workshop topics appropriate?</a:t>
            </a:r>
          </a:p>
          <a:p>
            <a:endParaRPr lang="en-AU" dirty="0" smtClean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7D45E-87A9-43F9-9308-8EB45A76A242}" type="slidenum">
              <a:rPr lang="en-US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493098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127259"/>
                <a:gridCol w="7380029"/>
              </a:tblGrid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13:15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Introductions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13:30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Discussion of overall program and</a:t>
                      </a:r>
                      <a:r>
                        <a:rPr lang="en-AU" sz="2600" baseline="0" dirty="0" smtClean="0">
                          <a:latin typeface="Calibri" pitchFamily="34" charset="0"/>
                        </a:rPr>
                        <a:t> AER’s objectives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45664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14:00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Recap of issues paper and opportunity for stakeholder feedback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14:45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Break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15:00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Proposed forward work program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16:00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Future meeting logistics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1239"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16:15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600" dirty="0" smtClean="0">
                          <a:latin typeface="Calibri" pitchFamily="34" charset="0"/>
                        </a:rPr>
                        <a:t>Any other business</a:t>
                      </a:r>
                      <a:endParaRPr lang="en-AU" sz="2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DB718-1139-4D05-BE43-261FE20F6EDF}" type="slidenum">
              <a:rPr lang="en-US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Category analysis meetings</a:t>
            </a:r>
            <a:endParaRPr lang="en-AU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53004"/>
          <a:ext cx="8147248" cy="494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96744"/>
              </a:tblGrid>
              <a:tr h="478431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26 Feb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Category</a:t>
                      </a:r>
                      <a:r>
                        <a:rPr lang="en-AU" baseline="0" dirty="0" smtClean="0"/>
                        <a:t> selection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7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Repex,</a:t>
                      </a:r>
                      <a:r>
                        <a:rPr lang="en-AU" baseline="0" dirty="0" smtClean="0"/>
                        <a:t> augmentation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19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Connections and customer</a:t>
                      </a:r>
                      <a:r>
                        <a:rPr lang="en-AU" baseline="0" dirty="0" smtClean="0"/>
                        <a:t> driven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26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opex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11 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overheads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23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Use of actual data, base step trend, productivity</a:t>
                      </a:r>
                      <a:r>
                        <a:rPr lang="en-AU" baseline="0" dirty="0" smtClean="0"/>
                        <a:t> change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7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Cost allocation, accounting issues</a:t>
                      </a:r>
                      <a:endParaRPr lang="en-AU" dirty="0"/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16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Repex, </a:t>
                      </a:r>
                      <a:r>
                        <a:rPr lang="en-AU" dirty="0" err="1" smtClean="0"/>
                        <a:t>augex</a:t>
                      </a:r>
                      <a:r>
                        <a:rPr lang="en-AU" dirty="0" smtClean="0"/>
                        <a:t> and demand forecasting</a:t>
                      </a:r>
                    </a:p>
                  </a:txBody>
                  <a:tcPr/>
                </a:tc>
              </a:tr>
              <a:tr h="478431">
                <a:tc>
                  <a:txBody>
                    <a:bodyPr/>
                    <a:lstStyle/>
                    <a:p>
                      <a:r>
                        <a:rPr lang="en-AU" dirty="0" smtClean="0"/>
                        <a:t>28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RIN/RIO issues, 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pass assessment, links with other guidelines,</a:t>
                      </a:r>
                    </a:p>
                    <a:p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reconciliation of assessment methods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825C4-3DEC-43A9-82BA-6A5876471D56}" type="slidenum">
              <a:rPr lang="en-US" smtClean="0"/>
              <a:pPr>
                <a:defRPr/>
              </a:pPr>
              <a:t>20</a:t>
            </a:fld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 smtClean="0"/>
              <a:t>Economic benchmarking meetings</a:t>
            </a:r>
            <a:endParaRPr lang="en-AU" sz="4000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47248" cy="469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696744"/>
              </a:tblGrid>
              <a:tr h="507234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12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Network</a:t>
                      </a:r>
                      <a:r>
                        <a:rPr lang="en-AU" baseline="0" dirty="0" smtClean="0"/>
                        <a:t> outputs </a:t>
                      </a:r>
                      <a:r>
                        <a:rPr lang="en-AU" baseline="0" dirty="0" err="1" smtClean="0"/>
                        <a:t>Dx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14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Network Outputs </a:t>
                      </a:r>
                      <a:r>
                        <a:rPr lang="en-AU" dirty="0" err="1" smtClean="0"/>
                        <a:t>Tx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19 Mar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Network inputs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30 Apr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Output measurement &amp; environmental</a:t>
                      </a:r>
                      <a:r>
                        <a:rPr lang="en-AU" baseline="0" dirty="0" smtClean="0"/>
                        <a:t> factors </a:t>
                      </a:r>
                      <a:r>
                        <a:rPr lang="en-AU" baseline="0" dirty="0" err="1" smtClean="0"/>
                        <a:t>Dx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2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Output measurement &amp; environmental</a:t>
                      </a:r>
                      <a:r>
                        <a:rPr lang="en-AU" baseline="0" dirty="0" smtClean="0"/>
                        <a:t> factors </a:t>
                      </a:r>
                      <a:r>
                        <a:rPr lang="en-AU" baseline="0" dirty="0" err="1" smtClean="0"/>
                        <a:t>Tx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7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Network input measurement</a:t>
                      </a:r>
                      <a:endParaRPr lang="en-AU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23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Prescription in the guidelines</a:t>
                      </a:r>
                      <a:endParaRPr lang="en-AU" dirty="0" smtClean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AU" dirty="0" smtClean="0"/>
                        <a:t>28 May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RIN/RIO issues, 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pass assessment, links with other guidelines,</a:t>
                      </a:r>
                    </a:p>
                    <a:p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reconciliation of assessment methods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8DB83-ECA1-42AE-8E97-CAA00B3D8428}" type="slidenum">
              <a:rPr lang="en-US" smtClean="0"/>
              <a:pPr>
                <a:defRPr/>
              </a:pPr>
              <a:t>21</a:t>
            </a:fld>
            <a:endParaRPr lang="en-A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/>
          <a:lstStyle/>
          <a:p>
            <a:r>
              <a:rPr lang="en-AU" b="1" dirty="0" smtClean="0"/>
              <a:t>Other business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C6121-1103-49ED-823E-ECDEE52CF88C}" type="slidenum">
              <a:rPr lang="en-US" smtClean="0"/>
              <a:pPr>
                <a:defRPr/>
              </a:pPr>
              <a:t>22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12968" cy="1143000"/>
          </a:xfrm>
        </p:spPr>
        <p:txBody>
          <a:bodyPr/>
          <a:lstStyle/>
          <a:p>
            <a:r>
              <a:rPr lang="en-AU" b="1" dirty="0" smtClean="0"/>
              <a:t>Overall program and AER objectives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802C9-D9AD-40D3-A2F5-03031048720B}" type="slidenum">
              <a:rPr lang="en-US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AU" b="1" dirty="0" smtClean="0"/>
              <a:t>Work program and AER Objectives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</a:rPr>
              <a:t>Guidelines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general techniques and information requirements</a:t>
            </a:r>
          </a:p>
          <a:p>
            <a:r>
              <a:rPr lang="en-AU" dirty="0" smtClean="0">
                <a:latin typeface="Calibri" pitchFamily="34" charset="0"/>
              </a:rPr>
              <a:t>Annual reporting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monitoring of NSP efficiency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transparency of NSP performance </a:t>
            </a:r>
            <a:r>
              <a:rPr lang="en-AU" dirty="0" err="1" smtClean="0">
                <a:latin typeface="Calibri" pitchFamily="34" charset="0"/>
              </a:rPr>
              <a:t>vs</a:t>
            </a:r>
            <a:r>
              <a:rPr lang="en-AU" dirty="0" smtClean="0">
                <a:latin typeface="Calibri" pitchFamily="34" charset="0"/>
              </a:rPr>
              <a:t> expenditure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early identification of issues for network determinations</a:t>
            </a:r>
          </a:p>
          <a:p>
            <a:r>
              <a:rPr lang="en-AU" dirty="0" smtClean="0">
                <a:latin typeface="Calibri" pitchFamily="34" charset="0"/>
              </a:rPr>
              <a:t>Network determinations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refine and use techniques to set allowances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2F20D-240A-4873-9AFB-7928857EFF8A}" type="slidenum">
              <a:rPr lang="en-US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AU" b="1" dirty="0" smtClean="0"/>
              <a:t>Work program</a:t>
            </a:r>
          </a:p>
        </p:txBody>
      </p:sp>
      <p:grpSp>
        <p:nvGrpSpPr>
          <p:cNvPr id="11267" name="Group 1"/>
          <p:cNvGrpSpPr>
            <a:grpSpLocks noChangeAspect="1"/>
          </p:cNvGrpSpPr>
          <p:nvPr/>
        </p:nvGrpSpPr>
        <p:grpSpPr bwMode="auto">
          <a:xfrm>
            <a:off x="827682" y="1090374"/>
            <a:ext cx="8352830" cy="4930914"/>
            <a:chOff x="2026" y="4798"/>
            <a:chExt cx="8938" cy="6720"/>
          </a:xfrm>
        </p:grpSpPr>
        <p:sp>
          <p:nvSpPr>
            <p:cNvPr id="11268" name="AutoShape 2"/>
            <p:cNvSpPr>
              <a:spLocks noChangeAspect="1" noChangeArrowheads="1"/>
            </p:cNvSpPr>
            <p:nvPr/>
          </p:nvSpPr>
          <p:spPr bwMode="auto">
            <a:xfrm>
              <a:off x="2939" y="4798"/>
              <a:ext cx="8025" cy="6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8162" y="7744"/>
              <a:ext cx="1973" cy="1123"/>
            </a:xfrm>
            <a:prstGeom prst="rect">
              <a:avLst/>
            </a:prstGeom>
            <a:solidFill>
              <a:srgbClr val="98D0DE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8162" y="7744"/>
              <a:ext cx="2109" cy="1123"/>
            </a:xfrm>
            <a:prstGeom prst="rect">
              <a:avLst/>
            </a:prstGeom>
            <a:solidFill>
              <a:srgbClr val="FFFF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8259" y="7956"/>
              <a:ext cx="220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Framework and </a:t>
              </a:r>
              <a:endParaRPr lang="en-US" sz="2000"/>
            </a:p>
          </p:txBody>
        </p:sp>
        <p:sp>
          <p:nvSpPr>
            <p:cNvPr id="11272" name="Rectangle 6"/>
            <p:cNvSpPr>
              <a:spLocks noChangeArrowheads="1"/>
            </p:cNvSpPr>
            <p:nvPr/>
          </p:nvSpPr>
          <p:spPr bwMode="auto">
            <a:xfrm>
              <a:off x="8601" y="8289"/>
              <a:ext cx="1313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Approach</a:t>
              </a:r>
              <a:endParaRPr lang="en-US" sz="2000" dirty="0"/>
            </a:p>
          </p:txBody>
        </p:sp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8425" y="9230"/>
              <a:ext cx="1184" cy="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4" name="Rectangle 8"/>
            <p:cNvSpPr>
              <a:spLocks noChangeArrowheads="1"/>
            </p:cNvSpPr>
            <p:nvPr/>
          </p:nvSpPr>
          <p:spPr bwMode="auto">
            <a:xfrm>
              <a:off x="8425" y="9230"/>
              <a:ext cx="1306" cy="702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8537" y="9359"/>
              <a:ext cx="1117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</a:rPr>
                <a:t>RINs/RIOs</a:t>
              </a:r>
              <a:endParaRPr lang="en-US" sz="2000" dirty="0"/>
            </a:p>
          </p:txBody>
        </p:sp>
        <p:sp>
          <p:nvSpPr>
            <p:cNvPr id="11276" name="Rectangle 10"/>
            <p:cNvSpPr>
              <a:spLocks noChangeArrowheads="1"/>
            </p:cNvSpPr>
            <p:nvPr/>
          </p:nvSpPr>
          <p:spPr bwMode="auto">
            <a:xfrm>
              <a:off x="2607" y="10369"/>
              <a:ext cx="2301" cy="1149"/>
            </a:xfrm>
            <a:prstGeom prst="rect">
              <a:avLst/>
            </a:prstGeom>
            <a:solidFill>
              <a:srgbClr val="98D0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7" name="Rectangle 11"/>
            <p:cNvSpPr>
              <a:spLocks noChangeArrowheads="1"/>
            </p:cNvSpPr>
            <p:nvPr/>
          </p:nvSpPr>
          <p:spPr bwMode="auto">
            <a:xfrm>
              <a:off x="2607" y="10369"/>
              <a:ext cx="2301" cy="1149"/>
            </a:xfrm>
            <a:prstGeom prst="rect">
              <a:avLst/>
            </a:prstGeom>
            <a:solidFill>
              <a:srgbClr val="FFFF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78" name="Rectangle 12"/>
            <p:cNvSpPr>
              <a:spLocks noChangeArrowheads="1"/>
            </p:cNvSpPr>
            <p:nvPr/>
          </p:nvSpPr>
          <p:spPr bwMode="auto">
            <a:xfrm>
              <a:off x="2947" y="10594"/>
              <a:ext cx="202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Benchmarking </a:t>
              </a:r>
              <a:endParaRPr lang="en-US" sz="2000"/>
            </a:p>
          </p:txBody>
        </p:sp>
        <p:sp>
          <p:nvSpPr>
            <p:cNvPr id="11279" name="Rectangle 13"/>
            <p:cNvSpPr>
              <a:spLocks noChangeArrowheads="1"/>
            </p:cNvSpPr>
            <p:nvPr/>
          </p:nvSpPr>
          <p:spPr bwMode="auto">
            <a:xfrm>
              <a:off x="3344" y="10927"/>
              <a:ext cx="99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reports</a:t>
              </a:r>
              <a:endParaRPr lang="en-US" sz="2000"/>
            </a:p>
          </p:txBody>
        </p:sp>
        <p:sp>
          <p:nvSpPr>
            <p:cNvPr id="11280" name="Rectangle 14"/>
            <p:cNvSpPr>
              <a:spLocks noChangeArrowheads="1"/>
            </p:cNvSpPr>
            <p:nvPr/>
          </p:nvSpPr>
          <p:spPr bwMode="auto">
            <a:xfrm>
              <a:off x="5533" y="10369"/>
              <a:ext cx="3813" cy="11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81" name="Rectangle 15"/>
            <p:cNvSpPr>
              <a:spLocks noChangeArrowheads="1"/>
            </p:cNvSpPr>
            <p:nvPr/>
          </p:nvSpPr>
          <p:spPr bwMode="auto">
            <a:xfrm>
              <a:off x="5533" y="10369"/>
              <a:ext cx="3813" cy="1116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82" name="Rectangle 16"/>
            <p:cNvSpPr>
              <a:spLocks noChangeArrowheads="1"/>
            </p:cNvSpPr>
            <p:nvPr/>
          </p:nvSpPr>
          <p:spPr bwMode="auto">
            <a:xfrm>
              <a:off x="5925" y="10745"/>
              <a:ext cx="363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Regulatory determinations</a:t>
              </a:r>
              <a:endParaRPr lang="en-US" sz="2000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9017" y="8867"/>
              <a:ext cx="1" cy="188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84" name="Freeform 18"/>
            <p:cNvSpPr>
              <a:spLocks/>
            </p:cNvSpPr>
            <p:nvPr/>
          </p:nvSpPr>
          <p:spPr bwMode="auto">
            <a:xfrm>
              <a:off x="8953" y="9039"/>
              <a:ext cx="127" cy="191"/>
            </a:xfrm>
            <a:custGeom>
              <a:avLst/>
              <a:gdLst>
                <a:gd name="T0" fmla="*/ 127 w 127"/>
                <a:gd name="T1" fmla="*/ 0 h 191"/>
                <a:gd name="T2" fmla="*/ 64 w 127"/>
                <a:gd name="T3" fmla="*/ 191 h 191"/>
                <a:gd name="T4" fmla="*/ 0 w 127"/>
                <a:gd name="T5" fmla="*/ 0 h 191"/>
                <a:gd name="T6" fmla="*/ 127 w 127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91"/>
                <a:gd name="T14" fmla="*/ 127 w 127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91">
                  <a:moveTo>
                    <a:pt x="127" y="0"/>
                  </a:moveTo>
                  <a:lnTo>
                    <a:pt x="64" y="191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 flipV="1">
              <a:off x="5730" y="6461"/>
              <a:ext cx="1" cy="50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86" name="Freeform 20"/>
            <p:cNvSpPr>
              <a:spLocks/>
            </p:cNvSpPr>
            <p:nvPr/>
          </p:nvSpPr>
          <p:spPr bwMode="auto">
            <a:xfrm>
              <a:off x="7768" y="7353"/>
              <a:ext cx="1249" cy="214"/>
            </a:xfrm>
            <a:custGeom>
              <a:avLst/>
              <a:gdLst>
                <a:gd name="T0" fmla="*/ 1249 w 1249"/>
                <a:gd name="T1" fmla="*/ 214 h 214"/>
                <a:gd name="T2" fmla="*/ 1249 w 1249"/>
                <a:gd name="T3" fmla="*/ 0 h 214"/>
                <a:gd name="T4" fmla="*/ 0 w 1249"/>
                <a:gd name="T5" fmla="*/ 0 h 214"/>
                <a:gd name="T6" fmla="*/ 0 60000 65536"/>
                <a:gd name="T7" fmla="*/ 0 60000 65536"/>
                <a:gd name="T8" fmla="*/ 0 60000 65536"/>
                <a:gd name="T9" fmla="*/ 0 w 1249"/>
                <a:gd name="T10" fmla="*/ 0 h 214"/>
                <a:gd name="T11" fmla="*/ 1249 w 1249"/>
                <a:gd name="T12" fmla="*/ 214 h 2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" h="214">
                  <a:moveTo>
                    <a:pt x="1249" y="214"/>
                  </a:moveTo>
                  <a:lnTo>
                    <a:pt x="1249" y="0"/>
                  </a:lnTo>
                  <a:lnTo>
                    <a:pt x="0" y="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87" name="Freeform 21"/>
            <p:cNvSpPr>
              <a:spLocks/>
            </p:cNvSpPr>
            <p:nvPr/>
          </p:nvSpPr>
          <p:spPr bwMode="auto">
            <a:xfrm>
              <a:off x="8953" y="7552"/>
              <a:ext cx="127" cy="192"/>
            </a:xfrm>
            <a:custGeom>
              <a:avLst/>
              <a:gdLst>
                <a:gd name="T0" fmla="*/ 127 w 127"/>
                <a:gd name="T1" fmla="*/ 0 h 192"/>
                <a:gd name="T2" fmla="*/ 64 w 127"/>
                <a:gd name="T3" fmla="*/ 192 h 192"/>
                <a:gd name="T4" fmla="*/ 0 w 127"/>
                <a:gd name="T5" fmla="*/ 0 h 192"/>
                <a:gd name="T6" fmla="*/ 127 w 127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92"/>
                <a:gd name="T14" fmla="*/ 127 w 127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92">
                  <a:moveTo>
                    <a:pt x="127" y="0"/>
                  </a:moveTo>
                  <a:lnTo>
                    <a:pt x="64" y="192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88" name="Rectangle 22"/>
            <p:cNvSpPr>
              <a:spLocks noChangeArrowheads="1"/>
            </p:cNvSpPr>
            <p:nvPr/>
          </p:nvSpPr>
          <p:spPr bwMode="auto">
            <a:xfrm>
              <a:off x="3692" y="6961"/>
              <a:ext cx="4076" cy="969"/>
            </a:xfrm>
            <a:prstGeom prst="rect">
              <a:avLst/>
            </a:prstGeom>
            <a:solidFill>
              <a:srgbClr val="98D0DE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89" name="Rectangle 23"/>
            <p:cNvSpPr>
              <a:spLocks noChangeArrowheads="1"/>
            </p:cNvSpPr>
            <p:nvPr/>
          </p:nvSpPr>
          <p:spPr bwMode="auto">
            <a:xfrm>
              <a:off x="3692" y="6961"/>
              <a:ext cx="4076" cy="969"/>
            </a:xfrm>
            <a:prstGeom prst="rect">
              <a:avLst/>
            </a:prstGeom>
            <a:solidFill>
              <a:srgbClr val="FFFFFF"/>
            </a:solidFill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90" name="Rectangle 24"/>
            <p:cNvSpPr>
              <a:spLocks noChangeArrowheads="1"/>
            </p:cNvSpPr>
            <p:nvPr/>
          </p:nvSpPr>
          <p:spPr bwMode="auto">
            <a:xfrm>
              <a:off x="3808" y="7263"/>
              <a:ext cx="4627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Expenditure assessment guideline</a:t>
              </a:r>
              <a:endParaRPr lang="en-US" sz="2000" dirty="0"/>
            </a:p>
          </p:txBody>
        </p:sp>
        <p:sp>
          <p:nvSpPr>
            <p:cNvPr id="11291" name="Line 25"/>
            <p:cNvSpPr>
              <a:spLocks noChangeShapeType="1"/>
            </p:cNvSpPr>
            <p:nvPr/>
          </p:nvSpPr>
          <p:spPr bwMode="auto">
            <a:xfrm>
              <a:off x="5084" y="10927"/>
              <a:ext cx="273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92" name="Freeform 26"/>
            <p:cNvSpPr>
              <a:spLocks/>
            </p:cNvSpPr>
            <p:nvPr/>
          </p:nvSpPr>
          <p:spPr bwMode="auto">
            <a:xfrm>
              <a:off x="4908" y="10864"/>
              <a:ext cx="191" cy="126"/>
            </a:xfrm>
            <a:custGeom>
              <a:avLst/>
              <a:gdLst>
                <a:gd name="T0" fmla="*/ 191 w 191"/>
                <a:gd name="T1" fmla="*/ 126 h 126"/>
                <a:gd name="T2" fmla="*/ 0 w 191"/>
                <a:gd name="T3" fmla="*/ 63 h 126"/>
                <a:gd name="T4" fmla="*/ 191 w 191"/>
                <a:gd name="T5" fmla="*/ 0 h 126"/>
                <a:gd name="T6" fmla="*/ 191 w 19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"/>
                <a:gd name="T13" fmla="*/ 0 h 126"/>
                <a:gd name="T14" fmla="*/ 191 w 19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" h="126">
                  <a:moveTo>
                    <a:pt x="191" y="126"/>
                  </a:moveTo>
                  <a:lnTo>
                    <a:pt x="0" y="63"/>
                  </a:lnTo>
                  <a:lnTo>
                    <a:pt x="191" y="0"/>
                  </a:lnTo>
                  <a:lnTo>
                    <a:pt x="19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93" name="Freeform 27"/>
            <p:cNvSpPr>
              <a:spLocks/>
            </p:cNvSpPr>
            <p:nvPr/>
          </p:nvSpPr>
          <p:spPr bwMode="auto">
            <a:xfrm>
              <a:off x="5340" y="10864"/>
              <a:ext cx="193" cy="126"/>
            </a:xfrm>
            <a:custGeom>
              <a:avLst/>
              <a:gdLst>
                <a:gd name="T0" fmla="*/ 0 w 193"/>
                <a:gd name="T1" fmla="*/ 0 h 126"/>
                <a:gd name="T2" fmla="*/ 193 w 193"/>
                <a:gd name="T3" fmla="*/ 63 h 126"/>
                <a:gd name="T4" fmla="*/ 0 w 193"/>
                <a:gd name="T5" fmla="*/ 126 h 126"/>
                <a:gd name="T6" fmla="*/ 0 w 193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26"/>
                <a:gd name="T14" fmla="*/ 193 w 193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26">
                  <a:moveTo>
                    <a:pt x="0" y="0"/>
                  </a:moveTo>
                  <a:lnTo>
                    <a:pt x="193" y="63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94" name="Rectangle 28"/>
            <p:cNvSpPr>
              <a:spLocks noChangeArrowheads="1"/>
            </p:cNvSpPr>
            <p:nvPr/>
          </p:nvSpPr>
          <p:spPr bwMode="auto">
            <a:xfrm>
              <a:off x="4317" y="5286"/>
              <a:ext cx="2826" cy="1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95" name="Rectangle 29"/>
            <p:cNvSpPr>
              <a:spLocks noChangeArrowheads="1"/>
            </p:cNvSpPr>
            <p:nvPr/>
          </p:nvSpPr>
          <p:spPr bwMode="auto">
            <a:xfrm>
              <a:off x="4317" y="5286"/>
              <a:ext cx="3503" cy="1175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296" name="Rectangle 30"/>
            <p:cNvSpPr>
              <a:spLocks noChangeArrowheads="1"/>
            </p:cNvSpPr>
            <p:nvPr/>
          </p:nvSpPr>
          <p:spPr bwMode="auto">
            <a:xfrm>
              <a:off x="5339" y="5532"/>
              <a:ext cx="172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Expenditure </a:t>
              </a:r>
              <a:endParaRPr lang="en-US" sz="2000" dirty="0"/>
            </a:p>
          </p:txBody>
        </p:sp>
        <p:sp>
          <p:nvSpPr>
            <p:cNvPr id="11297" name="Rectangle 31"/>
            <p:cNvSpPr>
              <a:spLocks noChangeArrowheads="1"/>
            </p:cNvSpPr>
            <p:nvPr/>
          </p:nvSpPr>
          <p:spPr bwMode="auto">
            <a:xfrm>
              <a:off x="4877" y="5898"/>
              <a:ext cx="293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assessment approach</a:t>
              </a:r>
              <a:endParaRPr lang="en-US" sz="2000" dirty="0"/>
            </a:p>
          </p:txBody>
        </p:sp>
        <p:sp>
          <p:nvSpPr>
            <p:cNvPr id="11298" name="Line 32"/>
            <p:cNvSpPr>
              <a:spLocks noChangeShapeType="1"/>
            </p:cNvSpPr>
            <p:nvPr/>
          </p:nvSpPr>
          <p:spPr bwMode="auto">
            <a:xfrm flipV="1">
              <a:off x="9017" y="9932"/>
              <a:ext cx="1" cy="26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299" name="Freeform 33"/>
            <p:cNvSpPr>
              <a:spLocks/>
            </p:cNvSpPr>
            <p:nvPr/>
          </p:nvSpPr>
          <p:spPr bwMode="auto">
            <a:xfrm>
              <a:off x="8953" y="10177"/>
              <a:ext cx="127" cy="192"/>
            </a:xfrm>
            <a:custGeom>
              <a:avLst/>
              <a:gdLst>
                <a:gd name="T0" fmla="*/ 127 w 127"/>
                <a:gd name="T1" fmla="*/ 0 h 192"/>
                <a:gd name="T2" fmla="*/ 64 w 127"/>
                <a:gd name="T3" fmla="*/ 192 h 192"/>
                <a:gd name="T4" fmla="*/ 0 w 127"/>
                <a:gd name="T5" fmla="*/ 0 h 192"/>
                <a:gd name="T6" fmla="*/ 127 w 127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92"/>
                <a:gd name="T14" fmla="*/ 127 w 127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92">
                  <a:moveTo>
                    <a:pt x="127" y="0"/>
                  </a:moveTo>
                  <a:lnTo>
                    <a:pt x="64" y="192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0" name="Rectangle 34"/>
            <p:cNvSpPr>
              <a:spLocks noChangeArrowheads="1"/>
            </p:cNvSpPr>
            <p:nvPr/>
          </p:nvSpPr>
          <p:spPr bwMode="auto">
            <a:xfrm>
              <a:off x="2103" y="9230"/>
              <a:ext cx="1260" cy="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301" name="Rectangle 35"/>
            <p:cNvSpPr>
              <a:spLocks noChangeArrowheads="1"/>
            </p:cNvSpPr>
            <p:nvPr/>
          </p:nvSpPr>
          <p:spPr bwMode="auto">
            <a:xfrm>
              <a:off x="2026" y="9230"/>
              <a:ext cx="1337" cy="702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302" name="Rectangle 36"/>
            <p:cNvSpPr>
              <a:spLocks noChangeArrowheads="1"/>
            </p:cNvSpPr>
            <p:nvPr/>
          </p:nvSpPr>
          <p:spPr bwMode="auto">
            <a:xfrm>
              <a:off x="2142" y="9359"/>
              <a:ext cx="1117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</a:rPr>
                <a:t>RINs/RIOs</a:t>
              </a:r>
              <a:endParaRPr lang="en-US" sz="2000" dirty="0"/>
            </a:p>
          </p:txBody>
        </p:sp>
        <p:sp>
          <p:nvSpPr>
            <p:cNvPr id="11303" name="Line 37"/>
            <p:cNvSpPr>
              <a:spLocks noChangeShapeType="1"/>
            </p:cNvSpPr>
            <p:nvPr/>
          </p:nvSpPr>
          <p:spPr bwMode="auto">
            <a:xfrm>
              <a:off x="2984" y="9932"/>
              <a:ext cx="1" cy="26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4" name="Freeform 38"/>
            <p:cNvSpPr>
              <a:spLocks/>
            </p:cNvSpPr>
            <p:nvPr/>
          </p:nvSpPr>
          <p:spPr bwMode="auto">
            <a:xfrm>
              <a:off x="2921" y="10177"/>
              <a:ext cx="129" cy="192"/>
            </a:xfrm>
            <a:custGeom>
              <a:avLst/>
              <a:gdLst>
                <a:gd name="T0" fmla="*/ 129 w 129"/>
                <a:gd name="T1" fmla="*/ 0 h 192"/>
                <a:gd name="T2" fmla="*/ 63 w 129"/>
                <a:gd name="T3" fmla="*/ 192 h 192"/>
                <a:gd name="T4" fmla="*/ 0 w 129"/>
                <a:gd name="T5" fmla="*/ 0 h 192"/>
                <a:gd name="T6" fmla="*/ 129 w 129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92"/>
                <a:gd name="T14" fmla="*/ 129 w 129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92">
                  <a:moveTo>
                    <a:pt x="129" y="0"/>
                  </a:moveTo>
                  <a:lnTo>
                    <a:pt x="63" y="19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5" name="Line 39"/>
            <p:cNvSpPr>
              <a:spLocks noChangeShapeType="1"/>
            </p:cNvSpPr>
            <p:nvPr/>
          </p:nvSpPr>
          <p:spPr bwMode="auto">
            <a:xfrm flipH="1">
              <a:off x="3539" y="9582"/>
              <a:ext cx="471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6" name="Freeform 40"/>
            <p:cNvSpPr>
              <a:spLocks/>
            </p:cNvSpPr>
            <p:nvPr/>
          </p:nvSpPr>
          <p:spPr bwMode="auto">
            <a:xfrm>
              <a:off x="8232" y="9518"/>
              <a:ext cx="193" cy="127"/>
            </a:xfrm>
            <a:custGeom>
              <a:avLst/>
              <a:gdLst>
                <a:gd name="T0" fmla="*/ 0 w 193"/>
                <a:gd name="T1" fmla="*/ 0 h 127"/>
                <a:gd name="T2" fmla="*/ 193 w 193"/>
                <a:gd name="T3" fmla="*/ 64 h 127"/>
                <a:gd name="T4" fmla="*/ 0 w 193"/>
                <a:gd name="T5" fmla="*/ 127 h 127"/>
                <a:gd name="T6" fmla="*/ 0 w 193"/>
                <a:gd name="T7" fmla="*/ 0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27"/>
                <a:gd name="T14" fmla="*/ 193 w 193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27">
                  <a:moveTo>
                    <a:pt x="0" y="0"/>
                  </a:moveTo>
                  <a:lnTo>
                    <a:pt x="193" y="64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7" name="Freeform 41"/>
            <p:cNvSpPr>
              <a:spLocks/>
            </p:cNvSpPr>
            <p:nvPr/>
          </p:nvSpPr>
          <p:spPr bwMode="auto">
            <a:xfrm>
              <a:off x="3363" y="9516"/>
              <a:ext cx="191" cy="129"/>
            </a:xfrm>
            <a:custGeom>
              <a:avLst/>
              <a:gdLst>
                <a:gd name="T0" fmla="*/ 191 w 191"/>
                <a:gd name="T1" fmla="*/ 129 h 129"/>
                <a:gd name="T2" fmla="*/ 0 w 191"/>
                <a:gd name="T3" fmla="*/ 66 h 129"/>
                <a:gd name="T4" fmla="*/ 191 w 191"/>
                <a:gd name="T5" fmla="*/ 0 h 129"/>
                <a:gd name="T6" fmla="*/ 191 w 191"/>
                <a:gd name="T7" fmla="*/ 129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"/>
                <a:gd name="T13" fmla="*/ 0 h 129"/>
                <a:gd name="T14" fmla="*/ 191 w 191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" h="129">
                  <a:moveTo>
                    <a:pt x="191" y="129"/>
                  </a:moveTo>
                  <a:lnTo>
                    <a:pt x="0" y="66"/>
                  </a:lnTo>
                  <a:lnTo>
                    <a:pt x="191" y="0"/>
                  </a:lnTo>
                  <a:lnTo>
                    <a:pt x="191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8" name="Freeform 42"/>
            <p:cNvSpPr>
              <a:spLocks/>
            </p:cNvSpPr>
            <p:nvPr/>
          </p:nvSpPr>
          <p:spPr bwMode="auto">
            <a:xfrm>
              <a:off x="2969" y="7445"/>
              <a:ext cx="723" cy="1610"/>
            </a:xfrm>
            <a:custGeom>
              <a:avLst/>
              <a:gdLst>
                <a:gd name="T0" fmla="*/ 0 w 723"/>
                <a:gd name="T1" fmla="*/ 1610 h 1610"/>
                <a:gd name="T2" fmla="*/ 0 w 723"/>
                <a:gd name="T3" fmla="*/ 0 h 1610"/>
                <a:gd name="T4" fmla="*/ 723 w 723"/>
                <a:gd name="T5" fmla="*/ 0 h 1610"/>
                <a:gd name="T6" fmla="*/ 0 60000 65536"/>
                <a:gd name="T7" fmla="*/ 0 60000 65536"/>
                <a:gd name="T8" fmla="*/ 0 60000 65536"/>
                <a:gd name="T9" fmla="*/ 0 w 723"/>
                <a:gd name="T10" fmla="*/ 0 h 1610"/>
                <a:gd name="T11" fmla="*/ 723 w 723"/>
                <a:gd name="T12" fmla="*/ 1610 h 16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610">
                  <a:moveTo>
                    <a:pt x="0" y="1610"/>
                  </a:moveTo>
                  <a:lnTo>
                    <a:pt x="0" y="0"/>
                  </a:lnTo>
                  <a:lnTo>
                    <a:pt x="723" y="0"/>
                  </a:lnTo>
                </a:path>
              </a:pathLst>
            </a:custGeom>
            <a:noFill/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  <p:sp>
          <p:nvSpPr>
            <p:cNvPr id="11309" name="Freeform 43"/>
            <p:cNvSpPr>
              <a:spLocks/>
            </p:cNvSpPr>
            <p:nvPr/>
          </p:nvSpPr>
          <p:spPr bwMode="auto">
            <a:xfrm>
              <a:off x="2905" y="9039"/>
              <a:ext cx="127" cy="191"/>
            </a:xfrm>
            <a:custGeom>
              <a:avLst/>
              <a:gdLst>
                <a:gd name="T0" fmla="*/ 127 w 127"/>
                <a:gd name="T1" fmla="*/ 0 h 191"/>
                <a:gd name="T2" fmla="*/ 64 w 127"/>
                <a:gd name="T3" fmla="*/ 191 h 191"/>
                <a:gd name="T4" fmla="*/ 0 w 127"/>
                <a:gd name="T5" fmla="*/ 0 h 191"/>
                <a:gd name="T6" fmla="*/ 127 w 127"/>
                <a:gd name="T7" fmla="*/ 0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91"/>
                <a:gd name="T14" fmla="*/ 127 w 127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91">
                  <a:moveTo>
                    <a:pt x="127" y="0"/>
                  </a:moveTo>
                  <a:lnTo>
                    <a:pt x="64" y="191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 sz="2000"/>
            </a:p>
          </p:txBody>
        </p:sp>
      </p:grp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0DAA0-32D5-4D69-A5C0-2B8BBF0F7CEF}" type="slidenum">
              <a:rPr lang="en-US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AU" b="1" dirty="0" smtClean="0"/>
              <a:t>Working group meetings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3100" dirty="0" smtClean="0">
                <a:latin typeface="Calibri" pitchFamily="34" charset="0"/>
              </a:rPr>
              <a:t>Frank and ‘off the record’ discussion – detailed minutes will not be taken, just key outcomes</a:t>
            </a:r>
          </a:p>
          <a:p>
            <a:pPr>
              <a:lnSpc>
                <a:spcPct val="80000"/>
              </a:lnSpc>
            </a:pPr>
            <a:r>
              <a:rPr lang="en-AU" sz="3100" dirty="0" smtClean="0">
                <a:latin typeface="Calibri" pitchFamily="34" charset="0"/>
              </a:rPr>
              <a:t>Material considered by working group will be published</a:t>
            </a:r>
          </a:p>
          <a:p>
            <a:pPr>
              <a:lnSpc>
                <a:spcPct val="80000"/>
              </a:lnSpc>
            </a:pPr>
            <a:r>
              <a:rPr lang="en-AU" sz="3100" dirty="0" smtClean="0">
                <a:latin typeface="Calibri" pitchFamily="34" charset="0"/>
              </a:rPr>
              <a:t>Not here to make decisions but consensus may be possible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AU" sz="3100" dirty="0" smtClean="0">
                <a:latin typeface="Calibri" pitchFamily="34" charset="0"/>
                <a:ea typeface="+mn-ea"/>
                <a:cs typeface="+mn-cs"/>
              </a:rPr>
              <a:t>Pending availability and importance of topic, may be chaired by AER board member otherwise senior AER staff </a:t>
            </a:r>
          </a:p>
          <a:p>
            <a:pPr marL="342900" lvl="1" indent="-342900">
              <a:lnSpc>
                <a:spcPct val="80000"/>
              </a:lnSpc>
              <a:buChar char="•"/>
            </a:pPr>
            <a:r>
              <a:rPr lang="en-AU" sz="3100" dirty="0" smtClean="0">
                <a:latin typeface="Calibri" pitchFamily="34" charset="0"/>
                <a:ea typeface="+mn-ea"/>
                <a:cs typeface="+mn-cs"/>
              </a:rPr>
              <a:t>In addition to, and informed by, written submissions once received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EB25F-A92D-4033-90D2-E4C4F166E250}" type="slidenum">
              <a:rPr lang="en-US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AER Experience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2331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sz="3100" dirty="0" smtClean="0">
                <a:latin typeface="Calibri" pitchFamily="34" charset="0"/>
              </a:rPr>
              <a:t>Current practice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Revealed cost methodology (incentive tools of economic regulation, taking historic costs as the base)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Bottom-up engineering review</a:t>
            </a:r>
          </a:p>
          <a:p>
            <a:pPr marL="342900" lvl="1" indent="-342900">
              <a:buChar char="•"/>
            </a:pPr>
            <a:r>
              <a:rPr lang="en-AU" sz="3200" dirty="0" smtClean="0">
                <a:latin typeface="Calibri" pitchFamily="34" charset="0"/>
                <a:ea typeface="+mn-ea"/>
                <a:cs typeface="+mn-cs"/>
              </a:rPr>
              <a:t>Limited use of benchmarking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Limitations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Response to incentives?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Technical appraisal and information asymmetry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Data integrity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5F4AC7-D6CC-41AE-BA6E-25A48B220F11}" type="slidenum">
              <a:rPr lang="en-US" smtClean="0"/>
              <a:pPr>
                <a:defRPr/>
              </a:pPr>
              <a:t>7</a:t>
            </a:fld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b="1" dirty="0" smtClean="0"/>
              <a:t>AER’s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</a:rPr>
              <a:t>Improve our approach to expenditure assessments under revised NER</a:t>
            </a:r>
          </a:p>
          <a:p>
            <a:pPr marL="342900" lvl="1" indent="-342900">
              <a:buChar char="•"/>
            </a:pPr>
            <a:r>
              <a:rPr lang="en-AU" sz="3200" dirty="0" smtClean="0">
                <a:latin typeface="Calibri" pitchFamily="34" charset="0"/>
                <a:ea typeface="+mn-ea"/>
                <a:cs typeface="+mn-cs"/>
              </a:rPr>
              <a:t>Move from detailed, bottom up approach to overall reasonableness assessments</a:t>
            </a:r>
          </a:p>
          <a:p>
            <a:pPr marL="342900" lvl="1" indent="-342900">
              <a:buChar char="•"/>
            </a:pPr>
            <a:r>
              <a:rPr lang="en-AU" sz="3200" dirty="0" smtClean="0">
                <a:latin typeface="Calibri" pitchFamily="34" charset="0"/>
                <a:ea typeface="+mn-ea"/>
                <a:cs typeface="+mn-cs"/>
              </a:rPr>
              <a:t>Greater focus on benchmarking</a:t>
            </a:r>
          </a:p>
          <a:p>
            <a:r>
              <a:rPr lang="en-AU" dirty="0" smtClean="0">
                <a:latin typeface="Calibri" pitchFamily="34" charset="0"/>
              </a:rPr>
              <a:t>Open and transparent approach to regulation</a:t>
            </a:r>
          </a:p>
          <a:p>
            <a:pPr marL="342900" lvl="1" indent="-342900">
              <a:buFontTx/>
              <a:buChar char="•"/>
            </a:pPr>
            <a:r>
              <a:rPr lang="en-AU" sz="3200" dirty="0" smtClean="0">
                <a:latin typeface="Calibri" pitchFamily="34" charset="0"/>
                <a:ea typeface="+mn-ea"/>
                <a:cs typeface="+mn-cs"/>
              </a:rPr>
              <a:t>Recognition of data limitations and forecasting error</a:t>
            </a:r>
          </a:p>
          <a:p>
            <a:r>
              <a:rPr lang="en-AU" dirty="0" smtClean="0">
                <a:latin typeface="Calibri" pitchFamily="34" charset="0"/>
              </a:rPr>
              <a:t>Implementation costs have to be ‘worth it’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4A4DAB-099F-4338-8DFF-C3AF87101B14}" type="slidenum">
              <a:rPr lang="en-US" smtClean="0"/>
              <a:pPr>
                <a:defRPr/>
              </a:pPr>
              <a:t>8</a:t>
            </a:fld>
            <a:endParaRPr lang="en-A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AU" b="1" dirty="0" smtClean="0"/>
              <a:t>This is the first step in a process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4364"/>
            <a:ext cx="8435280" cy="4852988"/>
          </a:xfrm>
        </p:spPr>
        <p:txBody>
          <a:bodyPr/>
          <a:lstStyle/>
          <a:p>
            <a:pPr eaLnBrk="1" hangingPunct="1"/>
            <a:r>
              <a:rPr lang="en-AU" dirty="0" smtClean="0">
                <a:latin typeface="Calibri" pitchFamily="34" charset="0"/>
              </a:rPr>
              <a:t>Benchmarking is a big step</a:t>
            </a:r>
          </a:p>
          <a:p>
            <a:pPr eaLnBrk="1" hangingPunct="1"/>
            <a:r>
              <a:rPr lang="en-AU" dirty="0" smtClean="0">
                <a:latin typeface="Calibri" pitchFamily="34" charset="0"/>
              </a:rPr>
              <a:t>Continual refinement as better data become available</a:t>
            </a:r>
          </a:p>
          <a:p>
            <a:pPr eaLnBrk="1" hangingPunct="1"/>
            <a:r>
              <a:rPr lang="en-AU" dirty="0" smtClean="0">
                <a:latin typeface="Calibri" pitchFamily="34" charset="0"/>
              </a:rPr>
              <a:t>Gradual shift from current techniques</a:t>
            </a:r>
          </a:p>
          <a:p>
            <a:pPr eaLnBrk="1" hangingPunct="1"/>
            <a:r>
              <a:rPr lang="en-AU" dirty="0" smtClean="0">
                <a:latin typeface="Calibri" pitchFamily="34" charset="0"/>
              </a:rPr>
              <a:t>Flexibility provided in framework and approach</a:t>
            </a:r>
          </a:p>
          <a:p>
            <a:pPr eaLnBrk="1" hangingPunct="1"/>
            <a:r>
              <a:rPr lang="en-AU" dirty="0" smtClean="0">
                <a:latin typeface="Calibri" pitchFamily="34" charset="0"/>
              </a:rPr>
              <a:t>Guidelines subject to future revisions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C9B5F-10A8-43CE-858C-964A8371D6F8}" type="slidenum">
              <a:rPr lang="en-US" smtClean="0"/>
              <a:pPr>
                <a:defRPr/>
              </a:pPr>
              <a:t>9</a:t>
            </a:fld>
            <a:endParaRPr lang="en-A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economics refresher - Lecture 1">
  <a:themeElements>
    <a:clrScheme name="Microeconomics refresher - Lectu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economics refresher - Lectur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economics refresher - Lectu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economics refresher - Lectu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economics refresher - Lectu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ER_Compendium_graphic">
  <a:themeElements>
    <a:clrScheme name="AER_Compendium_graphic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AER_Compendium_graph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R_Compendium_graph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R_Compendium_graph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R_Compendium_graph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Microeconomics refresher - Lecture 1</Template>
  <TotalTime>11365</TotalTime>
  <Words>797</Words>
  <Application>Microsoft Office PowerPoint</Application>
  <PresentationFormat>On-screen Show (4:3)</PresentationFormat>
  <Paragraphs>205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Microeconomics refresher - Lecture 1</vt:lpstr>
      <vt:lpstr>2_Custom Design</vt:lpstr>
      <vt:lpstr>AER_Compendium_graphic</vt:lpstr>
      <vt:lpstr>Slide 1</vt:lpstr>
      <vt:lpstr>Agenda</vt:lpstr>
      <vt:lpstr>Overall program and AER objectives</vt:lpstr>
      <vt:lpstr>Work program and AER Objectives</vt:lpstr>
      <vt:lpstr>Work program</vt:lpstr>
      <vt:lpstr>Working group meetings</vt:lpstr>
      <vt:lpstr>AER Experience</vt:lpstr>
      <vt:lpstr>AER’s objectives</vt:lpstr>
      <vt:lpstr>This is the first step in a process</vt:lpstr>
      <vt:lpstr>Recap and discussion of issues paper</vt:lpstr>
      <vt:lpstr>Recap of issues paper</vt:lpstr>
      <vt:lpstr>General considerations</vt:lpstr>
      <vt:lpstr>Two detailed work streams</vt:lpstr>
      <vt:lpstr>Economic benchmarking</vt:lpstr>
      <vt:lpstr>Category analysis</vt:lpstr>
      <vt:lpstr>Implementation issues</vt:lpstr>
      <vt:lpstr>Break</vt:lpstr>
      <vt:lpstr>Proposed forward work program</vt:lpstr>
      <vt:lpstr>Forward work program</vt:lpstr>
      <vt:lpstr>Category analysis meetings</vt:lpstr>
      <vt:lpstr>Economic benchmarking meetings</vt:lpstr>
      <vt:lpstr>Other business </vt:lpstr>
    </vt:vector>
  </TitlesOfParts>
  <Company>ACCC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Expenditure forecast assessment guideline - stakeholder roundtable slides - 12 February 2013</dc:title>
  <dc:creator>AER</dc:creator>
  <cp:lastModifiedBy>mleco</cp:lastModifiedBy>
  <cp:revision>326</cp:revision>
  <dcterms:created xsi:type="dcterms:W3CDTF">2005-10-20T22:59:29Z</dcterms:created>
  <dcterms:modified xsi:type="dcterms:W3CDTF">2013-02-19T03:47:01Z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rrfile">
    <vt:lpwstr>\\cbrvpwxfs01\home$\mleco\expenditure forecast assessmen (D2013-00015451).pptx</vt:lpwstr>
  </property>
</Properties>
</file>